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16" r:id="rId1"/>
  </p:sldMasterIdLst>
  <p:sldIdLst>
    <p:sldId id="256" r:id="rId2"/>
    <p:sldId id="261" r:id="rId3"/>
    <p:sldId id="257" r:id="rId4"/>
    <p:sldId id="258" r:id="rId5"/>
    <p:sldId id="260" r:id="rId6"/>
    <p:sldId id="25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DCFFDEDE-7121-4373-A78E-043355AF370E}">
          <p14:sldIdLst>
            <p14:sldId id="256"/>
            <p14:sldId id="261"/>
            <p14:sldId id="257"/>
            <p14:sldId id="258"/>
            <p14:sldId id="260"/>
            <p14:sldId id="2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6472815-742C-2530-455D-8FD2A5EFBD94}" name="Emily Helmes" initials="EH" userId="S::emily@biomedit.com::52c24ef3-01b5-4866-b3e3-f10978f41b1a" providerId="AD"/>
  <p188:author id="{AF536133-373B-9D24-1DF3-350B597E5FD6}" name="Kristi Smedley" initials="KS" userId="7e74d39fba4c7059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7" autoAdjust="0"/>
    <p:restoredTop sz="94658"/>
  </p:normalViewPr>
  <p:slideViewPr>
    <p:cSldViewPr snapToGrid="0">
      <p:cViewPr varScale="1">
        <p:scale>
          <a:sx n="120" d="100"/>
          <a:sy n="120" d="100"/>
        </p:scale>
        <p:origin x="58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05F50-13E4-4DAB-B6BF-E85620D3AD1A}" type="datetimeFigureOut">
              <a:rPr lang="en-US" smtClean="0"/>
              <a:t>1/16/26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B9829-19DF-418C-9060-BEE46559A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290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05F50-13E4-4DAB-B6BF-E85620D3AD1A}" type="datetimeFigureOut">
              <a:rPr lang="en-US" smtClean="0"/>
              <a:t>1/16/26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B9829-19DF-418C-9060-BEE46559A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296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05F50-13E4-4DAB-B6BF-E85620D3AD1A}" type="datetimeFigureOut">
              <a:rPr lang="en-US" smtClean="0"/>
              <a:t>1/16/26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B9829-19DF-418C-9060-BEE46559A60E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214091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05F50-13E4-4DAB-B6BF-E85620D3AD1A}" type="datetimeFigureOut">
              <a:rPr lang="en-US" smtClean="0"/>
              <a:t>1/16/26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B9829-19DF-418C-9060-BEE46559A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0404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05F50-13E4-4DAB-B6BF-E85620D3AD1A}" type="datetimeFigureOut">
              <a:rPr lang="en-US" smtClean="0"/>
              <a:t>1/16/26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B9829-19DF-418C-9060-BEE46559A60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648033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05F50-13E4-4DAB-B6BF-E85620D3AD1A}" type="datetimeFigureOut">
              <a:rPr lang="en-US" smtClean="0"/>
              <a:t>1/16/26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B9829-19DF-418C-9060-BEE46559A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7465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05F50-13E4-4DAB-B6BF-E85620D3AD1A}" type="datetimeFigureOut">
              <a:rPr lang="en-US" smtClean="0"/>
              <a:t>1/16/26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B9829-19DF-418C-9060-BEE46559A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1507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05F50-13E4-4DAB-B6BF-E85620D3AD1A}" type="datetimeFigureOut">
              <a:rPr lang="en-US" smtClean="0"/>
              <a:t>1/16/26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B9829-19DF-418C-9060-BEE46559A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580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05F50-13E4-4DAB-B6BF-E85620D3AD1A}" type="datetimeFigureOut">
              <a:rPr lang="en-US" smtClean="0"/>
              <a:t>1/16/26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B9829-19DF-418C-9060-BEE46559A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176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05F50-13E4-4DAB-B6BF-E85620D3AD1A}" type="datetimeFigureOut">
              <a:rPr lang="en-US" smtClean="0"/>
              <a:t>1/16/26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B9829-19DF-418C-9060-BEE46559A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368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05F50-13E4-4DAB-B6BF-E85620D3AD1A}" type="datetimeFigureOut">
              <a:rPr lang="en-US" smtClean="0"/>
              <a:t>1/16/26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B9829-19DF-418C-9060-BEE46559A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294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05F50-13E4-4DAB-B6BF-E85620D3AD1A}" type="datetimeFigureOut">
              <a:rPr lang="en-US" smtClean="0"/>
              <a:t>1/16/26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B9829-19DF-418C-9060-BEE46559A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572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05F50-13E4-4DAB-B6BF-E85620D3AD1A}" type="datetimeFigureOut">
              <a:rPr lang="en-US" smtClean="0"/>
              <a:t>1/16/26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B9829-19DF-418C-9060-BEE46559A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921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05F50-13E4-4DAB-B6BF-E85620D3AD1A}" type="datetimeFigureOut">
              <a:rPr lang="en-US" smtClean="0"/>
              <a:t>1/16/26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B9829-19DF-418C-9060-BEE46559A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498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05F50-13E4-4DAB-B6BF-E85620D3AD1A}" type="datetimeFigureOut">
              <a:rPr lang="en-US" smtClean="0"/>
              <a:t>1/16/26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B9829-19DF-418C-9060-BEE46559A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980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05F50-13E4-4DAB-B6BF-E85620D3AD1A}" type="datetimeFigureOut">
              <a:rPr lang="en-US" smtClean="0"/>
              <a:t>1/16/26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B9829-19DF-418C-9060-BEE46559A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749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705F50-13E4-4DAB-B6BF-E85620D3AD1A}" type="datetimeFigureOut">
              <a:rPr lang="en-US" smtClean="0"/>
              <a:t>1/16/26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2EB9829-19DF-418C-9060-BEE46559A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492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17" r:id="rId1"/>
    <p:sldLayoutId id="2147484118" r:id="rId2"/>
    <p:sldLayoutId id="2147484119" r:id="rId3"/>
    <p:sldLayoutId id="2147484120" r:id="rId4"/>
    <p:sldLayoutId id="2147484121" r:id="rId5"/>
    <p:sldLayoutId id="2147484122" r:id="rId6"/>
    <p:sldLayoutId id="2147484123" r:id="rId7"/>
    <p:sldLayoutId id="2147484124" r:id="rId8"/>
    <p:sldLayoutId id="2147484125" r:id="rId9"/>
    <p:sldLayoutId id="2147484126" r:id="rId10"/>
    <p:sldLayoutId id="2147484127" r:id="rId11"/>
    <p:sldLayoutId id="2147484128" r:id="rId12"/>
    <p:sldLayoutId id="2147484129" r:id="rId13"/>
    <p:sldLayoutId id="2147484130" r:id="rId14"/>
    <p:sldLayoutId id="2147484131" r:id="rId15"/>
    <p:sldLayoutId id="214748413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1D89B-9CEA-5B8C-B807-A254EEF9E3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62512"/>
            <a:ext cx="9144000" cy="4009488"/>
          </a:xfrm>
        </p:spPr>
        <p:txBody>
          <a:bodyPr>
            <a:normAutofit/>
          </a:bodyPr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27D2C2-6B8E-4443-68B1-139E6A58700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752EC34-79DA-4589-316C-0B8EEF8E45FA}"/>
              </a:ext>
            </a:extLst>
          </p:cNvPr>
          <p:cNvSpPr txBox="1"/>
          <p:nvPr/>
        </p:nvSpPr>
        <p:spPr>
          <a:xfrm>
            <a:off x="5772150" y="4688272"/>
            <a:ext cx="61722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AAFCO SRIS Workshop </a:t>
            </a:r>
          </a:p>
          <a:p>
            <a:r>
              <a:rPr lang="en-US" sz="3200" dirty="0"/>
              <a:t>January 19, 2026</a:t>
            </a:r>
          </a:p>
          <a:p>
            <a:r>
              <a:rPr lang="en-US" sz="3200" dirty="0"/>
              <a:t>Kristi Smedley, Ph.D.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608414-E624-0C05-B1A5-2F2BD67E7BED}"/>
              </a:ext>
            </a:extLst>
          </p:cNvPr>
          <p:cNvSpPr txBox="1"/>
          <p:nvPr/>
        </p:nvSpPr>
        <p:spPr>
          <a:xfrm>
            <a:off x="1008994" y="1134232"/>
            <a:ext cx="9659006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/>
              <a:t>Landscape of Ingredient Review  Pathways: AAFCO SRIS, Food Additive Petition, </a:t>
            </a:r>
          </a:p>
          <a:p>
            <a:r>
              <a:rPr lang="en-US" sz="3600" dirty="0"/>
              <a:t>AFIC Submission, GRAS Notice, and </a:t>
            </a:r>
            <a:br>
              <a:rPr lang="en-US" sz="3600" dirty="0"/>
            </a:br>
            <a:r>
              <a:rPr lang="en-US" sz="3600" dirty="0"/>
              <a:t>Former AAFCO  Definition Request</a:t>
            </a:r>
            <a:br>
              <a:rPr lang="en-US" sz="3600" dirty="0"/>
            </a:b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6407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BFDC3-EC66-A783-1EC4-22D48F9A9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Ingredient Review Pathways </a:t>
            </a:r>
            <a:br>
              <a:rPr lang="en-US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5D9597-068F-673E-6053-528B942485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120" y="1327759"/>
            <a:ext cx="9588059" cy="5674290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rgbClr val="C00000"/>
                </a:solidFill>
              </a:rPr>
              <a:t>AAFCO Scientific Review of Ingredient Submission based on GRAS conclusion (SRIS)- </a:t>
            </a:r>
            <a:r>
              <a:rPr lang="en-US" sz="2000" dirty="0"/>
              <a:t>Submission of GRAS Conclusion for an expert panel review  to support </a:t>
            </a:r>
            <a:br>
              <a:rPr lang="en-US" sz="2000" dirty="0"/>
            </a:br>
            <a:r>
              <a:rPr lang="en-US" sz="2000" dirty="0"/>
              <a:t>a new or modified AAFCO Feed Ingredient definition</a:t>
            </a:r>
          </a:p>
          <a:p>
            <a:r>
              <a:rPr lang="en-US" sz="2000" dirty="0">
                <a:solidFill>
                  <a:srgbClr val="C00000"/>
                </a:solidFill>
              </a:rPr>
              <a:t>Generally Recognized as Safe Notification (GRAS Notice)-</a:t>
            </a:r>
            <a:r>
              <a:rPr lang="en-US" sz="2000" dirty="0"/>
              <a:t>Submission of GRAS conclusion for FDA review.  Successful notices are listed on FDA Animal GRAS Notice Inventory website and AAFCO OP  Table 101.1 </a:t>
            </a:r>
          </a:p>
          <a:p>
            <a:r>
              <a:rPr lang="en-US" sz="2000" dirty="0">
                <a:solidFill>
                  <a:srgbClr val="C00000"/>
                </a:solidFill>
              </a:rPr>
              <a:t>Animal Food Ingredient Consultation (AFIC)-</a:t>
            </a:r>
            <a:r>
              <a:rPr lang="en-US" sz="2000" dirty="0"/>
              <a:t>Submission of data for FDA review to support a new or modified AAFCO Feed Ingredient definition </a:t>
            </a:r>
          </a:p>
          <a:p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+mn-ea"/>
                <a:cs typeface="+mn-cs"/>
              </a:rPr>
              <a:t>Food Additive Petition (FAP)–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Formal submission to FDA for feed ingredient (if favorable) results in a federal regulation (21 CFR 573); also added to AAFCO OP</a:t>
            </a:r>
          </a:p>
          <a:p>
            <a:r>
              <a:rPr lang="en-US" sz="2000" dirty="0"/>
              <a:t>Former - </a:t>
            </a:r>
            <a:r>
              <a:rPr lang="en-US" sz="2000" dirty="0">
                <a:solidFill>
                  <a:srgbClr val="C00000"/>
                </a:solidFill>
              </a:rPr>
              <a:t>AAFCO Definition Request</a:t>
            </a:r>
            <a:r>
              <a:rPr lang="en-US" sz="2000" dirty="0"/>
              <a:t>— Process provided for under the previous FDA/AAFCO Memorandum of Understanding to support a new or modified AAFCO definition (no longer a supported pathway)</a:t>
            </a:r>
          </a:p>
        </p:txBody>
      </p:sp>
    </p:spTree>
    <p:extLst>
      <p:ext uri="{BB962C8B-B14F-4D97-AF65-F5344CB8AC3E}">
        <p14:creationId xmlns:p14="http://schemas.microsoft.com/office/powerpoint/2010/main" val="3342341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2069C-CA9C-D090-6F7A-F6F9EC3F7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0275"/>
          </a:xfrm>
        </p:spPr>
        <p:txBody>
          <a:bodyPr>
            <a:normAutofit fontScale="90000"/>
          </a:bodyPr>
          <a:lstStyle/>
          <a:p>
            <a:r>
              <a:rPr lang="en-US" dirty="0"/>
              <a:t>Substantive Requirements to Support a </a:t>
            </a:r>
            <a:br>
              <a:rPr lang="en-US" dirty="0"/>
            </a:br>
            <a:r>
              <a:rPr lang="en-US" dirty="0"/>
              <a:t>New or Modified AAFCO Ingredient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5A01E9-B001-C332-9D06-AE3D0B7C3C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6658"/>
            <a:ext cx="9251731" cy="4831080"/>
          </a:xfrm>
        </p:spPr>
        <p:txBody>
          <a:bodyPr>
            <a:noAutofit/>
          </a:bodyPr>
          <a:lstStyle/>
          <a:p>
            <a:r>
              <a:rPr lang="en-US" sz="2000" dirty="0">
                <a:solidFill>
                  <a:srgbClr val="C00000"/>
                </a:solidFill>
              </a:rPr>
              <a:t>Manufacturing and Chemistry Information </a:t>
            </a:r>
            <a:r>
              <a:rPr lang="en-US" sz="2000" dirty="0"/>
              <a:t>–Ingredient identification, composition, manufacturing process, specifications, stability (ingredient and in-feed), analytical methods, homogeneity in feed, and potential hazardous compounds</a:t>
            </a:r>
            <a:endParaRPr lang="en-US" sz="3200" dirty="0"/>
          </a:p>
          <a:p>
            <a:r>
              <a:rPr lang="en-US" sz="2000" dirty="0">
                <a:solidFill>
                  <a:srgbClr val="C00000"/>
                </a:solidFill>
              </a:rPr>
              <a:t>Intended Use-</a:t>
            </a:r>
            <a:r>
              <a:rPr lang="en-US" sz="2000" dirty="0"/>
              <a:t>Physical or Technical use  </a:t>
            </a:r>
            <a:endParaRPr lang="en-US" sz="2000" dirty="0">
              <a:solidFill>
                <a:srgbClr val="FF0000"/>
              </a:solidFill>
            </a:endParaRPr>
          </a:p>
          <a:p>
            <a:r>
              <a:rPr lang="en-US" sz="2000" dirty="0">
                <a:solidFill>
                  <a:srgbClr val="C00000"/>
                </a:solidFill>
              </a:rPr>
              <a:t>Target Animal Safety-</a:t>
            </a:r>
            <a:r>
              <a:rPr lang="en-US" sz="2000" dirty="0"/>
              <a:t>Exposure assessment and Safety assessment</a:t>
            </a:r>
          </a:p>
          <a:p>
            <a:r>
              <a:rPr lang="en-US" sz="2000" dirty="0">
                <a:solidFill>
                  <a:srgbClr val="C00000"/>
                </a:solidFill>
              </a:rPr>
              <a:t>Human Food Safety </a:t>
            </a:r>
            <a:r>
              <a:rPr lang="en-US" sz="2000" dirty="0"/>
              <a:t>(for livestock and poultry)-Exposure assessment and Safety assessment 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Required only for Food Additive Petitions </a:t>
            </a:r>
            <a:r>
              <a:rPr lang="en-US" sz="2000" dirty="0">
                <a:solidFill>
                  <a:srgbClr val="C00000"/>
                </a:solidFill>
              </a:rPr>
              <a:t>- Environmental Assessment </a:t>
            </a:r>
          </a:p>
          <a:p>
            <a:pPr marL="0" indent="0">
              <a:buNone/>
            </a:pPr>
            <a:endParaRPr lang="en-US" sz="2000" dirty="0"/>
          </a:p>
          <a:p>
            <a:pPr lvl="1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25240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51FEA-6DA5-3A94-9844-8021416E9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Differences Between Submission Paths</a:t>
            </a:r>
            <a:br>
              <a:rPr lang="en-US" dirty="0"/>
            </a:br>
            <a:r>
              <a:rPr lang="en-US" dirty="0"/>
              <a:t>(SRIS, GRAS Notice, AFIC, and FAP)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5ACEEF-1B0C-9C12-55E5-E4A10E9670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8685"/>
            <a:ext cx="9293772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200" dirty="0">
                <a:solidFill>
                  <a:srgbClr val="C00000"/>
                </a:solidFill>
              </a:rPr>
              <a:t>SRIS /GRAS Notice-</a:t>
            </a:r>
            <a:br>
              <a:rPr lang="en-US" sz="2200" dirty="0">
                <a:solidFill>
                  <a:srgbClr val="C00000"/>
                </a:solidFill>
              </a:rPr>
            </a:br>
            <a:r>
              <a:rPr lang="en-US" sz="2200" dirty="0">
                <a:solidFill>
                  <a:srgbClr val="C00000"/>
                </a:solidFill>
              </a:rPr>
              <a:t>- </a:t>
            </a:r>
            <a:r>
              <a:rPr lang="en-US" sz="1900" dirty="0"/>
              <a:t>Pivotal </a:t>
            </a:r>
            <a:r>
              <a:rPr lang="en-US" sz="1900" u="sng" dirty="0"/>
              <a:t>safety data </a:t>
            </a:r>
            <a:r>
              <a:rPr lang="en-US" sz="1900" dirty="0"/>
              <a:t>must be from published (peer-reviewed) articles.  May be corroborated by unpublished scientific reports</a:t>
            </a:r>
          </a:p>
          <a:p>
            <a:pPr marL="0" indent="0">
              <a:buNone/>
            </a:pPr>
            <a:r>
              <a:rPr lang="en-US" sz="1900" dirty="0"/>
              <a:t>–May, under Federal Law, be marketed once the GRAS conclusion is completed</a:t>
            </a:r>
          </a:p>
          <a:p>
            <a:pPr marL="0" indent="0">
              <a:buNone/>
            </a:pPr>
            <a:r>
              <a:rPr lang="en-US" sz="1900" dirty="0"/>
              <a:t>-Intended use only needs to be supported by utility studies when the intended use is related to safety.</a:t>
            </a:r>
          </a:p>
          <a:p>
            <a:pPr marL="0" indent="0">
              <a:buNone/>
            </a:pPr>
            <a:r>
              <a:rPr lang="en-US" sz="2200" dirty="0">
                <a:solidFill>
                  <a:srgbClr val="C00000"/>
                </a:solidFill>
              </a:rPr>
              <a:t>SRIS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dirty="0"/>
              <a:t>–</a:t>
            </a:r>
            <a:br>
              <a:rPr lang="en-US" dirty="0"/>
            </a:br>
            <a:r>
              <a:rPr lang="en-US" dirty="0"/>
              <a:t>- </a:t>
            </a:r>
            <a:r>
              <a:rPr lang="en-US" sz="1900" dirty="0"/>
              <a:t>As there will be no redaction for public release, manufacturing process description does not require Confidential Business Information</a:t>
            </a:r>
          </a:p>
          <a:p>
            <a:pPr marL="0" indent="0">
              <a:buNone/>
            </a:pPr>
            <a:r>
              <a:rPr lang="en-US" sz="2200" dirty="0">
                <a:solidFill>
                  <a:srgbClr val="C00000"/>
                </a:solidFill>
              </a:rPr>
              <a:t>GRAS Notice- </a:t>
            </a:r>
            <a:br>
              <a:rPr lang="en-US" sz="2200" dirty="0">
                <a:solidFill>
                  <a:srgbClr val="C00000"/>
                </a:solidFill>
              </a:rPr>
            </a:br>
            <a:r>
              <a:rPr lang="en-US" sz="2200" dirty="0">
                <a:solidFill>
                  <a:srgbClr val="C00000"/>
                </a:solidFill>
              </a:rPr>
              <a:t>- </a:t>
            </a:r>
            <a:r>
              <a:rPr lang="en-US" sz="1900" dirty="0"/>
              <a:t>Utility data – when needed - must be from published (peer-reviewed) articles.  May be corroborated by unpublished scientific reports</a:t>
            </a:r>
          </a:p>
          <a:p>
            <a:pPr marL="0" indent="0">
              <a:buNone/>
            </a:pPr>
            <a:r>
              <a:rPr lang="en-US" sz="1900" dirty="0"/>
              <a:t>-Submission and response placed on FDA website (redacted) </a:t>
            </a:r>
          </a:p>
          <a:p>
            <a:pPr marL="0" indent="0">
              <a:buNone/>
            </a:pPr>
            <a:r>
              <a:rPr lang="en-US" sz="2200" dirty="0">
                <a:solidFill>
                  <a:srgbClr val="C00000"/>
                </a:solidFill>
              </a:rPr>
              <a:t>FAP/AFIC-</a:t>
            </a:r>
            <a:br>
              <a:rPr lang="en-US" sz="1900" dirty="0">
                <a:solidFill>
                  <a:srgbClr val="C00000"/>
                </a:solidFill>
              </a:rPr>
            </a:br>
            <a:r>
              <a:rPr lang="en-US" sz="1900" dirty="0"/>
              <a:t>Safety and utility data have no publication requirement</a:t>
            </a:r>
          </a:p>
        </p:txBody>
      </p:sp>
    </p:spTree>
    <p:extLst>
      <p:ext uri="{BB962C8B-B14F-4D97-AF65-F5344CB8AC3E}">
        <p14:creationId xmlns:p14="http://schemas.microsoft.com/office/powerpoint/2010/main" val="3067368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0F345-E68B-7A2A-ACD6-D858B5A39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NUANCES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BEEDD7-E1C5-8239-234A-C0ECD0C3A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43509"/>
            <a:ext cx="9465149" cy="5561635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rgbClr val="C00000"/>
                </a:solidFill>
              </a:rPr>
              <a:t>FAP/AFIC/SRIS </a:t>
            </a:r>
            <a:r>
              <a:rPr lang="en-US" sz="2000" dirty="0"/>
              <a:t>-Results in an AAFCO definition that is non-proprietary</a:t>
            </a:r>
          </a:p>
          <a:p>
            <a:r>
              <a:rPr lang="en-US" sz="2000" dirty="0">
                <a:solidFill>
                  <a:srgbClr val="C00000"/>
                </a:solidFill>
              </a:rPr>
              <a:t>GRAS Notice</a:t>
            </a:r>
            <a:r>
              <a:rPr lang="en-US" sz="2000" dirty="0"/>
              <a:t>-Specific to the person filing the notice, but the released information maybe used to support a similar GRAS Conclusion </a:t>
            </a:r>
          </a:p>
          <a:p>
            <a:r>
              <a:rPr lang="en-US" sz="2000" dirty="0">
                <a:solidFill>
                  <a:srgbClr val="C00000"/>
                </a:solidFill>
              </a:rPr>
              <a:t>FAP</a:t>
            </a:r>
            <a:r>
              <a:rPr lang="en-US" sz="2000" dirty="0"/>
              <a:t>-Approval results in a food additive regulation (21 CFR 573), as such any changes in regulation requires a petition or formal hearing process</a:t>
            </a:r>
          </a:p>
          <a:p>
            <a:r>
              <a:rPr lang="en-US" sz="2000" dirty="0">
                <a:solidFill>
                  <a:srgbClr val="C00000"/>
                </a:solidFill>
              </a:rPr>
              <a:t>AFIC/SRIS /GRAS Notice</a:t>
            </a:r>
            <a:r>
              <a:rPr lang="en-US" sz="2000" dirty="0"/>
              <a:t>-Reflects a decision that can be altered without Federal due process (letters state “no question at this time”)</a:t>
            </a:r>
          </a:p>
          <a:p>
            <a:r>
              <a:rPr lang="en-US" sz="2000" dirty="0">
                <a:solidFill>
                  <a:srgbClr val="C00000"/>
                </a:solidFill>
              </a:rPr>
              <a:t>SRIS </a:t>
            </a:r>
            <a:r>
              <a:rPr lang="en-US" sz="2000" dirty="0">
                <a:solidFill>
                  <a:srgbClr val="FF0000"/>
                </a:solidFill>
              </a:rPr>
              <a:t>-</a:t>
            </a:r>
            <a:r>
              <a:rPr lang="en-US" sz="2000" dirty="0"/>
              <a:t>Submissions are not subject to FOI requests; a summary of the expert panel findings will be made available to the public once added to the IDC agenda</a:t>
            </a:r>
          </a:p>
          <a:p>
            <a:r>
              <a:rPr lang="en-US" sz="2000" dirty="0">
                <a:solidFill>
                  <a:srgbClr val="C00000"/>
                </a:solidFill>
              </a:rPr>
              <a:t>FAP/AFIC/GRAS Notice</a:t>
            </a:r>
            <a:r>
              <a:rPr lang="en-US" sz="2000" dirty="0"/>
              <a:t>-Public notice of filing </a:t>
            </a:r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7555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91AAC-9387-098B-A65C-FCC3999AC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9F057A9-D2A6-0226-6D0C-0685E97E4A46}"/>
              </a:ext>
            </a:extLst>
          </p:cNvPr>
          <p:cNvSpPr txBox="1"/>
          <p:nvPr/>
        </p:nvSpPr>
        <p:spPr>
          <a:xfrm>
            <a:off x="838201" y="1296057"/>
            <a:ext cx="912560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C00000"/>
                </a:solidFill>
              </a:rPr>
              <a:t>SRIS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- 90-Day review plus administrative time, semi-reiterative (provides for 1 stop-clock question period)</a:t>
            </a: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*</a:t>
            </a:r>
            <a:r>
              <a:rPr lang="en-US" sz="2000" b="1" dirty="0"/>
              <a:t>;</a:t>
            </a:r>
            <a:r>
              <a:rPr lang="en-US" sz="2000" dirty="0"/>
              <a:t> $10,000-$35,000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C00000"/>
                </a:solidFill>
              </a:rPr>
              <a:t>GRAS Notice</a:t>
            </a:r>
            <a:r>
              <a:rPr lang="en-US" sz="2000" dirty="0"/>
              <a:t>-12 months, non-reiterative, may require a second filing</a:t>
            </a: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*</a:t>
            </a:r>
            <a:r>
              <a:rPr lang="en-US" sz="2000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C00000"/>
                </a:solidFill>
              </a:rPr>
              <a:t>AFIC-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 Yet to be determined, reiterative, requires 90-day public comment period</a:t>
            </a: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*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C00000"/>
                </a:solidFill>
              </a:rPr>
              <a:t>FAP</a:t>
            </a:r>
            <a:r>
              <a:rPr lang="en-US" sz="2000" dirty="0"/>
              <a:t>-15 months-10 years—reiterative process </a:t>
            </a:r>
          </a:p>
          <a:p>
            <a:pPr>
              <a:spcBef>
                <a:spcPts val="600"/>
              </a:spcBef>
            </a:pPr>
            <a:endParaRPr lang="en-US" sz="2000" dirty="0"/>
          </a:p>
          <a:p>
            <a:r>
              <a:rPr lang="en-US" sz="2000" i="1" dirty="0">
                <a:solidFill>
                  <a:schemeClr val="accent2">
                    <a:lumMod val="50000"/>
                  </a:schemeClr>
                </a:solidFill>
              </a:rPr>
              <a:t>Former-AAFCO Request: </a:t>
            </a:r>
            <a:r>
              <a:rPr lang="en-US" sz="2000" dirty="0"/>
              <a:t>12 months-4 years-reiterative process</a:t>
            </a: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*</a:t>
            </a:r>
            <a:endParaRPr lang="en-US" sz="20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endParaRPr lang="en-US" sz="2000" b="1" dirty="0">
              <a:solidFill>
                <a:schemeClr val="accent5"/>
              </a:solidFill>
            </a:endParaRPr>
          </a:p>
          <a:p>
            <a:endParaRPr lang="en-US" sz="2000" b="1" dirty="0">
              <a:solidFill>
                <a:schemeClr val="accent5"/>
              </a:solidFill>
            </a:endParaRPr>
          </a:p>
          <a:p>
            <a:r>
              <a:rPr lang="en-US" sz="2000" i="1" dirty="0">
                <a:solidFill>
                  <a:schemeClr val="accent2">
                    <a:lumMod val="75000"/>
                  </a:schemeClr>
                </a:solidFill>
              </a:rPr>
              <a:t>* An additional 2-4 months required for publication of ingredient definition in the AAFCO OP including Table 101.1 update after “no-questions” letter issued (AAFCO IDC process)</a:t>
            </a:r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1568692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5022</TotalTime>
  <Words>645</Words>
  <Application>Microsoft Macintosh PowerPoint</Application>
  <PresentationFormat>Widescreen</PresentationFormat>
  <Paragraphs>44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Facet</vt:lpstr>
      <vt:lpstr>   </vt:lpstr>
      <vt:lpstr>Ingredient Review Pathways  </vt:lpstr>
      <vt:lpstr>Substantive Requirements to Support a  New or Modified AAFCO Ingredient</vt:lpstr>
      <vt:lpstr>Differences Between Submission Paths (SRIS, GRAS Notice, AFIC, and FAP)</vt:lpstr>
      <vt:lpstr>NUANCES</vt:lpstr>
      <vt:lpstr>TIMING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Kristi Smedley</dc:creator>
  <cp:lastModifiedBy>Austin Therrell</cp:lastModifiedBy>
  <cp:revision>20</cp:revision>
  <dcterms:created xsi:type="dcterms:W3CDTF">2026-01-08T16:19:37Z</dcterms:created>
  <dcterms:modified xsi:type="dcterms:W3CDTF">2026-01-16T14:17:14Z</dcterms:modified>
</cp:coreProperties>
</file>