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70" r:id="rId10"/>
    <p:sldId id="268" r:id="rId11"/>
    <p:sldId id="260" r:id="rId12"/>
    <p:sldId id="271" r:id="rId13"/>
    <p:sldId id="272" r:id="rId14"/>
    <p:sldId id="269" r:id="rId15"/>
    <p:sldId id="273" r:id="rId16"/>
    <p:sldId id="291" r:id="rId17"/>
    <p:sldId id="257" r:id="rId18"/>
    <p:sldId id="278" r:id="rId19"/>
    <p:sldId id="277" r:id="rId20"/>
    <p:sldId id="274" r:id="rId21"/>
    <p:sldId id="275" r:id="rId22"/>
    <p:sldId id="276" r:id="rId23"/>
    <p:sldId id="288" r:id="rId24"/>
    <p:sldId id="258" r:id="rId25"/>
    <p:sldId id="259" r:id="rId26"/>
    <p:sldId id="289" r:id="rId27"/>
    <p:sldId id="29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073C5C-7E10-4ED9-A70E-7065F32BD531}" v="70" dt="2026-01-13T22:19:23.5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58"/>
  </p:normalViewPr>
  <p:slideViewPr>
    <p:cSldViewPr snapToGrid="0">
      <p:cViewPr varScale="1">
        <p:scale>
          <a:sx n="120" d="100"/>
          <a:sy n="120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93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F549124-C7F4-FB63-7542-C1320BF24E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B921A3-9434-40FE-CF44-309C3AF48B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F9074-590E-472C-9EE2-A067A0C83B27}" type="datetimeFigureOut">
              <a:rPr lang="en-US" smtClean="0"/>
              <a:t>1/14/26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B30522-4378-115F-75FE-CA0452B7DEA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E8ACBC-D35C-C816-EEF4-2E24593E1D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DD793-3584-4D0E-9268-28FEB8148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59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769D8-5FC2-4CE7-965F-94752CAC4B7C}" type="datetimeFigureOut">
              <a:rPr lang="en-US" smtClean="0"/>
              <a:t>1/14/26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B2F03-97C5-4DC2-AC30-761FF3509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293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0FC56-4B04-3447-915B-52EEB3C6B9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60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3BBC6-CD20-45EA-833B-BF66DA0B9CA3}" type="datetimeFigureOut">
              <a:rPr lang="en-US" smtClean="0"/>
              <a:t>1/14/26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5390-E340-4A04-8219-E76C7CDE9EC7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D638F78-804D-F4D1-E463-9A6CD8052B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71" y="313171"/>
            <a:ext cx="8743156" cy="126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120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3BBC6-CD20-45EA-833B-BF66DA0B9CA3}" type="datetimeFigureOut">
              <a:rPr lang="en-US" smtClean="0"/>
              <a:t>1/14/26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5390-E340-4A04-8219-E76C7CDE9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6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3BBC6-CD20-45EA-833B-BF66DA0B9CA3}" type="datetimeFigureOut">
              <a:rPr lang="en-US" smtClean="0"/>
              <a:t>1/14/26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5390-E340-4A04-8219-E76C7CDE9EC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2965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3BBC6-CD20-45EA-833B-BF66DA0B9CA3}" type="datetimeFigureOut">
              <a:rPr lang="en-US" smtClean="0"/>
              <a:t>1/14/26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5390-E340-4A04-8219-E76C7CDE9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47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3BBC6-CD20-45EA-833B-BF66DA0B9CA3}" type="datetimeFigureOut">
              <a:rPr lang="en-US" smtClean="0"/>
              <a:t>1/14/26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5390-E340-4A04-8219-E76C7CDE9EC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274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3BBC6-CD20-45EA-833B-BF66DA0B9CA3}" type="datetimeFigureOut">
              <a:rPr lang="en-US" smtClean="0"/>
              <a:t>1/14/26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5390-E340-4A04-8219-E76C7CDE9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00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3BBC6-CD20-45EA-833B-BF66DA0B9CA3}" type="datetimeFigureOut">
              <a:rPr lang="en-US" smtClean="0"/>
              <a:t>1/14/26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5390-E340-4A04-8219-E76C7CDE9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22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3BBC6-CD20-45EA-833B-BF66DA0B9CA3}" type="datetimeFigureOut">
              <a:rPr lang="en-US" smtClean="0"/>
              <a:t>1/14/26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5390-E340-4A04-8219-E76C7CDE9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05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3BBC6-CD20-45EA-833B-BF66DA0B9CA3}" type="datetimeFigureOut">
              <a:rPr lang="en-US" smtClean="0"/>
              <a:t>1/14/26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5390-E340-4A04-8219-E76C7CDE9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22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3BBC6-CD20-45EA-833B-BF66DA0B9CA3}" type="datetimeFigureOut">
              <a:rPr lang="en-US" smtClean="0"/>
              <a:t>1/14/26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5390-E340-4A04-8219-E76C7CDE9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56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3BBC6-CD20-45EA-833B-BF66DA0B9CA3}" type="datetimeFigureOut">
              <a:rPr lang="en-US" smtClean="0"/>
              <a:t>1/14/26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5390-E340-4A04-8219-E76C7CDE9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67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3BBC6-CD20-45EA-833B-BF66DA0B9CA3}" type="datetimeFigureOut">
              <a:rPr lang="en-US" smtClean="0"/>
              <a:t>1/14/26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5390-E340-4A04-8219-E76C7CDE9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09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3BBC6-CD20-45EA-833B-BF66DA0B9CA3}" type="datetimeFigureOut">
              <a:rPr lang="en-US" smtClean="0"/>
              <a:t>1/14/26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5390-E340-4A04-8219-E76C7CDE9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3BBC6-CD20-45EA-833B-BF66DA0B9CA3}" type="datetimeFigureOut">
              <a:rPr lang="en-US" smtClean="0"/>
              <a:t>1/14/26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5390-E340-4A04-8219-E76C7CDE9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75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3BBC6-CD20-45EA-833B-BF66DA0B9CA3}" type="datetimeFigureOut">
              <a:rPr lang="en-US" smtClean="0"/>
              <a:t>1/14/26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5390-E340-4A04-8219-E76C7CDE9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745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3BBC6-CD20-45EA-833B-BF66DA0B9CA3}" type="datetimeFigureOut">
              <a:rPr lang="en-US" smtClean="0"/>
              <a:t>1/14/26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5390-E340-4A04-8219-E76C7CDE9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33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3BBC6-CD20-45EA-833B-BF66DA0B9CA3}" type="datetimeFigureOut">
              <a:rPr lang="en-US" smtClean="0"/>
              <a:t>1/14/26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E2D5390-E340-4A04-8219-E76C7CDE9EC7}" type="slidenum">
              <a:rPr lang="en-US" smtClean="0"/>
              <a:t>‹#›</a:t>
            </a:fld>
            <a:endParaRPr lang="en-US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85EB6855-B739-BB0C-61EB-0B8131793A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52" y="6363133"/>
            <a:ext cx="2978126" cy="50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2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definitions@aafco.or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-up of food&#10;&#10;AI-generated content may be incorrect.">
            <a:extLst>
              <a:ext uri="{FF2B5EF4-FFF2-40B4-BE49-F238E27FC236}">
                <a16:creationId xmlns:a16="http://schemas.microsoft.com/office/drawing/2014/main" id="{279A1948-8DCB-DC10-60E2-F948EB937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0" r="13472" b="1"/>
          <a:stretch>
            <a:fillRect/>
          </a:stretch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41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4085A-29A9-8A35-2526-E23963767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SME Panel Identification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60DA1-3135-5BAA-369E-303CA5F87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60597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Panelist Identification</a:t>
            </a:r>
          </a:p>
          <a:p>
            <a:pPr lvl="1"/>
            <a:r>
              <a:rPr lang="en-US" dirty="0"/>
              <a:t>Led by K-State Olathe (SRIS Program)</a:t>
            </a:r>
          </a:p>
          <a:p>
            <a:pPr lvl="1"/>
            <a:r>
              <a:rPr lang="en-US" dirty="0"/>
              <a:t>Review SRIS SME database using area of expertise keywords</a:t>
            </a:r>
          </a:p>
          <a:p>
            <a:pPr lvl="1"/>
            <a:r>
              <a:rPr lang="en-US" dirty="0"/>
              <a:t>Targeted recruitment outside database may occur if needed</a:t>
            </a:r>
          </a:p>
          <a:p>
            <a:pPr lvl="2"/>
            <a:r>
              <a:rPr lang="en-US" dirty="0"/>
              <a:t>All candidates must submit required eligibility documentation</a:t>
            </a:r>
          </a:p>
          <a:p>
            <a:r>
              <a:rPr lang="en-US" dirty="0"/>
              <a:t>Eligibility &amp; Compliance Checks</a:t>
            </a:r>
          </a:p>
          <a:p>
            <a:pPr lvl="1"/>
            <a:r>
              <a:rPr lang="en-US" dirty="0"/>
              <a:t>Curriculum Vitae (CV)</a:t>
            </a:r>
          </a:p>
          <a:p>
            <a:pPr lvl="1"/>
            <a:r>
              <a:rPr lang="en-US" dirty="0"/>
              <a:t>Conflict of Interest (COI) review conducted</a:t>
            </a:r>
          </a:p>
          <a:p>
            <a:pPr lvl="1"/>
            <a:r>
              <a:rPr lang="en-US" dirty="0"/>
              <a:t>Annual SME training verified as current</a:t>
            </a:r>
          </a:p>
          <a:p>
            <a:r>
              <a:rPr lang="en-US" dirty="0"/>
              <a:t>Contracting</a:t>
            </a:r>
          </a:p>
          <a:p>
            <a:pPr lvl="1"/>
            <a:r>
              <a:rPr lang="en-US" dirty="0"/>
              <a:t>Updated COI and disclosures collected, if needed</a:t>
            </a:r>
          </a:p>
          <a:p>
            <a:pPr lvl="1"/>
            <a:r>
              <a:rPr lang="en-US" dirty="0"/>
              <a:t>Contracts issued to selected SME panelists for signature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48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4B270-247F-DC77-5E21-7B6785D7E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E9DB0-71B2-2425-BB73-6619732D5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the SRIS reviewers?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FDC67-8D80-E077-BA30-9BF13D802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Pool of subject matter experts (SMEs) from: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Universities, 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Independent consultancies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Industry </a:t>
            </a:r>
            <a:r>
              <a:rPr lang="en-US" sz="2000" i="1" dirty="0"/>
              <a:t>(when appropriate)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Open application requiring submission of: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Curriculum vitae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Areas of expertise designation(s)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Conflict of Interest (COI) form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Eligible candidates granted access to SRIS developed regulatory training modules (online)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8E039B-6CB4-EEA4-C566-9402FF1F9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7569" y="5634631"/>
            <a:ext cx="3874431" cy="119794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4FA088-E4CB-4D99-A10F-661365F26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4098" y="1476587"/>
            <a:ext cx="2925341" cy="348860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A9D70F-C24F-EFA4-3F48-48466F59A9C1}"/>
              </a:ext>
            </a:extLst>
          </p:cNvPr>
          <p:cNvSpPr txBox="1"/>
          <p:nvPr/>
        </p:nvSpPr>
        <p:spPr>
          <a:xfrm>
            <a:off x="6384689" y="3429000"/>
            <a:ext cx="4876800" cy="1261884"/>
          </a:xfrm>
          <a:prstGeom prst="rect">
            <a:avLst/>
          </a:prstGeom>
          <a:solidFill>
            <a:sysClr val="window" lastClr="FFFFFF"/>
          </a:solidFill>
          <a:ln w="57150">
            <a:solidFill>
              <a:srgbClr val="15608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Eligibility determined by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 3-Tier Evaluation Criteria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established by SRIS Steering Committee </a:t>
            </a: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BA37F02D-2039-4D97-977C-C8E10C09402E}"/>
              </a:ext>
            </a:extLst>
          </p:cNvPr>
          <p:cNvSpPr/>
          <p:nvPr/>
        </p:nvSpPr>
        <p:spPr>
          <a:xfrm>
            <a:off x="5383204" y="3429000"/>
            <a:ext cx="1001485" cy="1203960"/>
          </a:xfrm>
          <a:prstGeom prst="rightBrace">
            <a:avLst/>
          </a:prstGeom>
          <a:noFill/>
          <a:ln w="57150" cap="flat" cmpd="sng" algn="ctr">
            <a:solidFill>
              <a:srgbClr val="15608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23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71240-8FCD-F7EA-F7B2-BC02CC4C9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Invoicing &amp; Authorization to Proceed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58C0D-05F0-2A23-53D6-5D1983000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AAFCO issues formal invoice to submitter</a:t>
            </a:r>
          </a:p>
          <a:p>
            <a:r>
              <a:rPr lang="en-US" dirty="0"/>
              <a:t>Payment submitted to AAFCO:</a:t>
            </a:r>
          </a:p>
          <a:p>
            <a:pPr lvl="1"/>
            <a:r>
              <a:rPr lang="en-US" dirty="0"/>
              <a:t>AAFCO payment link</a:t>
            </a:r>
          </a:p>
          <a:p>
            <a:pPr lvl="1"/>
            <a:r>
              <a:rPr lang="en-US" dirty="0"/>
              <a:t>Bank transfer</a:t>
            </a:r>
          </a:p>
          <a:p>
            <a:pPr lvl="1"/>
            <a:r>
              <a:rPr lang="en-US" dirty="0"/>
              <a:t>Check</a:t>
            </a:r>
          </a:p>
          <a:p>
            <a:r>
              <a:rPr lang="en-US" dirty="0"/>
              <a:t>Payment must be received before SRIS review begins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4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DA868-0BF8-AF1C-67F2-D18A235E8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6: Initiation of Scientific Review (90-Day Review Clock)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E1E09-D7DF-66B0-4A43-5DADC4F82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Upon payment confirmation:</a:t>
            </a:r>
          </a:p>
          <a:p>
            <a:pPr lvl="1"/>
            <a:r>
              <a:rPr lang="en-US" dirty="0"/>
              <a:t>AAFCO notifies SRIS Program Manager</a:t>
            </a:r>
          </a:p>
          <a:p>
            <a:r>
              <a:rPr lang="en-US" dirty="0"/>
              <a:t>Submission materials provided to all SME panelists</a:t>
            </a:r>
          </a:p>
          <a:p>
            <a:pPr lvl="1"/>
            <a:r>
              <a:rPr lang="en-US" dirty="0"/>
              <a:t>90-day SRIS review clock is initiated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83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26FAF-BC80-5C9D-104C-5AB52762D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 (continued): Preliminary SME Review &amp; Stop Clocks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D77F7-970E-00A5-AF6F-0CFD6494C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SME panelists assess submission completeness</a:t>
            </a:r>
          </a:p>
          <a:p>
            <a:pPr lvl="1"/>
            <a:r>
              <a:rPr lang="en-US" dirty="0"/>
              <a:t>Preliminary completeness review (First 14 Days)</a:t>
            </a:r>
          </a:p>
          <a:p>
            <a:r>
              <a:rPr lang="en-US" dirty="0"/>
              <a:t>Identification of:</a:t>
            </a:r>
          </a:p>
          <a:p>
            <a:pPr lvl="1"/>
            <a:r>
              <a:rPr lang="en-US" dirty="0"/>
              <a:t>Missing information</a:t>
            </a:r>
          </a:p>
          <a:p>
            <a:pPr lvl="1"/>
            <a:r>
              <a:rPr lang="en-US" dirty="0"/>
              <a:t>Clarification needs</a:t>
            </a:r>
          </a:p>
          <a:p>
            <a:r>
              <a:rPr lang="en-US" dirty="0"/>
              <a:t>Stop Clock – Additional Information Requests</a:t>
            </a:r>
          </a:p>
          <a:p>
            <a:r>
              <a:rPr lang="en-US" dirty="0"/>
              <a:t>SRIS may request additional materials from submitter</a:t>
            </a:r>
          </a:p>
          <a:p>
            <a:pPr lvl="1"/>
            <a:r>
              <a:rPr lang="en-US" dirty="0"/>
              <a:t>Up to 30 days (max) per request</a:t>
            </a:r>
          </a:p>
          <a:p>
            <a:pPr lvl="1"/>
            <a:r>
              <a:rPr lang="en-US" dirty="0"/>
              <a:t>Additional time may be granted case-by-case</a:t>
            </a:r>
          </a:p>
          <a:p>
            <a:r>
              <a:rPr lang="en-US" dirty="0"/>
              <a:t>Submitter can upload materials to AAFCO secure site if asked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39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4D6FD-F550-BE35-DCD6-AB62D736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 (continued): Independent Reviews &amp; Panel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D62EB-4527-E162-C3A3-EC303F0D4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7795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Independent SME Reviews</a:t>
            </a:r>
          </a:p>
          <a:p>
            <a:r>
              <a:rPr lang="en-US" dirty="0"/>
              <a:t>SME panelists submit preliminary independent review documents:</a:t>
            </a:r>
          </a:p>
          <a:p>
            <a:pPr lvl="1"/>
            <a:r>
              <a:rPr lang="en-US" dirty="0"/>
              <a:t>General recommendation</a:t>
            </a:r>
          </a:p>
          <a:p>
            <a:pPr lvl="1"/>
            <a:r>
              <a:rPr lang="en-US" dirty="0"/>
              <a:t>Scientific notes</a:t>
            </a:r>
          </a:p>
          <a:p>
            <a:pPr lvl="1"/>
            <a:r>
              <a:rPr lang="en-US" dirty="0"/>
              <a:t>Clarification questions</a:t>
            </a:r>
          </a:p>
          <a:p>
            <a:r>
              <a:rPr lang="en-US" dirty="0"/>
              <a:t>Due within 30 days of material access (unless stop clock active)</a:t>
            </a:r>
          </a:p>
          <a:p>
            <a:r>
              <a:rPr lang="en-US" dirty="0"/>
              <a:t>Panel Communication initiated </a:t>
            </a:r>
          </a:p>
          <a:p>
            <a:pPr lvl="1"/>
            <a:r>
              <a:rPr lang="en-US" dirty="0"/>
              <a:t>SME discussion conducted via Basecamp</a:t>
            </a:r>
          </a:p>
          <a:p>
            <a:pPr lvl="1"/>
            <a:r>
              <a:rPr lang="en-US" dirty="0"/>
              <a:t>Clarification questions consolidated and sent to submitter, if needed</a:t>
            </a:r>
          </a:p>
          <a:p>
            <a:pPr lvl="2"/>
            <a:r>
              <a:rPr lang="en-US" dirty="0"/>
              <a:t>Up to 14-day stop clock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53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B3B936-BF97-153C-9120-8E46C3BD0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4476F-F9BF-B57D-7B25-E97480CD3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 (continued): Independent Reviews &amp; Panel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D0D15-ACC1-B6EB-A884-0E8E64EC6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Final SME Reviews</a:t>
            </a:r>
          </a:p>
          <a:p>
            <a:pPr lvl="1"/>
            <a:r>
              <a:rPr lang="en-US" dirty="0"/>
              <a:t>Individual SME reviews completed and submitted within 60 days</a:t>
            </a:r>
          </a:p>
          <a:p>
            <a:r>
              <a:rPr lang="en-US" dirty="0"/>
              <a:t>SRIS convenes full panel meeting to discuss findings and conclusions</a:t>
            </a:r>
          </a:p>
          <a:p>
            <a:pPr lvl="1"/>
            <a:r>
              <a:rPr lang="en-US" dirty="0"/>
              <a:t>Report drafted by SRIS program manager to reflect the conclusions of all panelists convened.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33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6D409-0A77-29E4-D023-D9C7855AE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/>
              <a:t>Step 7 - Scientific Review Process</a:t>
            </a:r>
            <a:br>
              <a:rPr lang="en-US" sz="4000" dirty="0"/>
            </a:br>
            <a:r>
              <a:rPr lang="en-US" sz="4000" dirty="0"/>
              <a:t>Target 90 d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BEEB7-CC3D-E5DF-5CDB-9DBD779AA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159" y="2157414"/>
            <a:ext cx="8596668" cy="388077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03DC6D1-A85C-B100-A8BB-CB3848A035F5}"/>
              </a:ext>
            </a:extLst>
          </p:cNvPr>
          <p:cNvSpPr/>
          <p:nvPr/>
        </p:nvSpPr>
        <p:spPr>
          <a:xfrm>
            <a:off x="2067521" y="1948128"/>
            <a:ext cx="1885950" cy="15430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Initial Review by panelists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7ACACAB-5736-FCBB-8B7C-E8EBA939AD6A}"/>
              </a:ext>
            </a:extLst>
          </p:cNvPr>
          <p:cNvSpPr/>
          <p:nvPr/>
        </p:nvSpPr>
        <p:spPr>
          <a:xfrm>
            <a:off x="123825" y="1951568"/>
            <a:ext cx="1798108" cy="14943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Materials provided to panelists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2C3BA6C-2BE9-5854-330A-4FF1AFBA8950}"/>
              </a:ext>
            </a:extLst>
          </p:cNvPr>
          <p:cNvSpPr/>
          <p:nvPr/>
        </p:nvSpPr>
        <p:spPr>
          <a:xfrm>
            <a:off x="1783755" y="2436550"/>
            <a:ext cx="477838" cy="5461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F7B456F-8CEE-284B-9D92-F29D21F60C68}"/>
              </a:ext>
            </a:extLst>
          </p:cNvPr>
          <p:cNvSpPr/>
          <p:nvPr/>
        </p:nvSpPr>
        <p:spPr>
          <a:xfrm>
            <a:off x="4094094" y="1938074"/>
            <a:ext cx="1885950" cy="15430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Panelist preliminary independent review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96FF847-8561-CDA6-94C0-78979E2D2FA1}"/>
              </a:ext>
            </a:extLst>
          </p:cNvPr>
          <p:cNvSpPr/>
          <p:nvPr/>
        </p:nvSpPr>
        <p:spPr>
          <a:xfrm>
            <a:off x="6120667" y="1927225"/>
            <a:ext cx="1885950" cy="15430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Panelists discuss preliminary findings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D441FE8-59A0-232D-45B8-87A8F1F9D67D}"/>
              </a:ext>
            </a:extLst>
          </p:cNvPr>
          <p:cNvSpPr/>
          <p:nvPr/>
        </p:nvSpPr>
        <p:spPr>
          <a:xfrm>
            <a:off x="8138646" y="1938073"/>
            <a:ext cx="1885950" cy="15430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Panelists convened for discussion with SRIS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72A2F3-10C1-29B2-0109-79B4A0C42F36}"/>
              </a:ext>
            </a:extLst>
          </p:cNvPr>
          <p:cNvSpPr/>
          <p:nvPr/>
        </p:nvSpPr>
        <p:spPr>
          <a:xfrm>
            <a:off x="10165219" y="1948917"/>
            <a:ext cx="1885950" cy="15430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Meeting notes drafted as SRIS report 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66871E11-46D9-5EFD-73D2-FDFB758A9691}"/>
              </a:ext>
            </a:extLst>
          </p:cNvPr>
          <p:cNvSpPr/>
          <p:nvPr/>
        </p:nvSpPr>
        <p:spPr>
          <a:xfrm>
            <a:off x="3814566" y="2436550"/>
            <a:ext cx="477838" cy="5461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87FA5B3-4A5E-02B7-E183-588A4A7991DF}"/>
              </a:ext>
            </a:extLst>
          </p:cNvPr>
          <p:cNvSpPr/>
          <p:nvPr/>
        </p:nvSpPr>
        <p:spPr>
          <a:xfrm>
            <a:off x="5828571" y="2425700"/>
            <a:ext cx="477838" cy="5461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A512073-40B4-49C9-35E4-387C59D82C22}"/>
              </a:ext>
            </a:extLst>
          </p:cNvPr>
          <p:cNvSpPr/>
          <p:nvPr/>
        </p:nvSpPr>
        <p:spPr>
          <a:xfrm>
            <a:off x="9855989" y="2422522"/>
            <a:ext cx="477838" cy="5461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FC115B1-D74A-178B-80B1-9EA971BCCE9C}"/>
              </a:ext>
            </a:extLst>
          </p:cNvPr>
          <p:cNvSpPr/>
          <p:nvPr/>
        </p:nvSpPr>
        <p:spPr>
          <a:xfrm>
            <a:off x="2067521" y="3944411"/>
            <a:ext cx="1885950" cy="18208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defRPr/>
            </a:pPr>
            <a:r>
              <a:rPr lang="en-US" sz="1700" b="1" dirty="0">
                <a:solidFill>
                  <a:prstClr val="white"/>
                </a:solidFill>
              </a:rPr>
              <a:t>If needed, SRIS will request additional information (could trigger stop clock)</a:t>
            </a:r>
          </a:p>
          <a:p>
            <a:pPr lvl="0" algn="ctr">
              <a:defRPr/>
            </a:pPr>
            <a:endParaRPr lang="en-US" sz="1700" b="1" dirty="0">
              <a:solidFill>
                <a:prstClr val="white"/>
              </a:solidFill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56520D27-1995-8AA5-C49C-163E48F94983}"/>
              </a:ext>
            </a:extLst>
          </p:cNvPr>
          <p:cNvSpPr/>
          <p:nvPr/>
        </p:nvSpPr>
        <p:spPr>
          <a:xfrm>
            <a:off x="7876846" y="2410772"/>
            <a:ext cx="477838" cy="5461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F38FE95-7DEE-8405-C1F9-4556D76C9488}"/>
              </a:ext>
            </a:extLst>
          </p:cNvPr>
          <p:cNvSpPr/>
          <p:nvPr/>
        </p:nvSpPr>
        <p:spPr>
          <a:xfrm>
            <a:off x="5996842" y="3901027"/>
            <a:ext cx="1955766" cy="252544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defRPr/>
            </a:pPr>
            <a:r>
              <a:rPr lang="en-US" sz="1700" b="1" dirty="0">
                <a:solidFill>
                  <a:prstClr val="white"/>
                </a:solidFill>
              </a:rPr>
              <a:t>If needed, SRIS will ask clarifying questions or  request additional information or (could trigger stop clock)</a:t>
            </a:r>
          </a:p>
          <a:p>
            <a:pPr lvl="0" algn="ctr">
              <a:defRPr/>
            </a:pPr>
            <a:endParaRPr lang="en-US" sz="1700" b="1" dirty="0">
              <a:solidFill>
                <a:prstClr val="white"/>
              </a:solidFill>
            </a:endParaRPr>
          </a:p>
        </p:txBody>
      </p:sp>
      <p:sp>
        <p:nvSpPr>
          <p:cNvPr id="17" name="Arrow: Curved Right 16">
            <a:extLst>
              <a:ext uri="{FF2B5EF4-FFF2-40B4-BE49-F238E27FC236}">
                <a16:creationId xmlns:a16="http://schemas.microsoft.com/office/drawing/2014/main" id="{6BD649C6-0751-6B62-7ABE-F8600B1E1136}"/>
              </a:ext>
            </a:extLst>
          </p:cNvPr>
          <p:cNvSpPr/>
          <p:nvPr/>
        </p:nvSpPr>
        <p:spPr>
          <a:xfrm>
            <a:off x="1643261" y="2982650"/>
            <a:ext cx="660499" cy="2184398"/>
          </a:xfrm>
          <a:prstGeom prst="curv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8" name="Arrow: Curved Up 17">
            <a:extLst>
              <a:ext uri="{FF2B5EF4-FFF2-40B4-BE49-F238E27FC236}">
                <a16:creationId xmlns:a16="http://schemas.microsoft.com/office/drawing/2014/main" id="{E634CBF7-7966-F0A2-A74A-0EFE59A2E85D}"/>
              </a:ext>
            </a:extLst>
          </p:cNvPr>
          <p:cNvSpPr/>
          <p:nvPr/>
        </p:nvSpPr>
        <p:spPr>
          <a:xfrm rot="16200000">
            <a:off x="2932264" y="3671575"/>
            <a:ext cx="2330449" cy="660498"/>
          </a:xfrm>
          <a:prstGeom prst="curvedUp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Arrow: Curved Right 18">
            <a:extLst>
              <a:ext uri="{FF2B5EF4-FFF2-40B4-BE49-F238E27FC236}">
                <a16:creationId xmlns:a16="http://schemas.microsoft.com/office/drawing/2014/main" id="{D3483C8D-1A57-BB40-DFC7-48B0A70A1CD5}"/>
              </a:ext>
            </a:extLst>
          </p:cNvPr>
          <p:cNvSpPr/>
          <p:nvPr/>
        </p:nvSpPr>
        <p:spPr>
          <a:xfrm>
            <a:off x="5752868" y="3170904"/>
            <a:ext cx="660499" cy="2184398"/>
          </a:xfrm>
          <a:prstGeom prst="curv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0" name="Arrow: Curved Up 19">
            <a:extLst>
              <a:ext uri="{FF2B5EF4-FFF2-40B4-BE49-F238E27FC236}">
                <a16:creationId xmlns:a16="http://schemas.microsoft.com/office/drawing/2014/main" id="{6ED9BE10-AA16-C364-384A-6E03C9A6F14D}"/>
              </a:ext>
            </a:extLst>
          </p:cNvPr>
          <p:cNvSpPr/>
          <p:nvPr/>
        </p:nvSpPr>
        <p:spPr>
          <a:xfrm rot="16200000">
            <a:off x="7041871" y="3859829"/>
            <a:ext cx="2330449" cy="660498"/>
          </a:xfrm>
          <a:prstGeom prst="curvedUp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83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7BF8AE-1FDA-A428-3429-204737E89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84941-EEDA-58FD-261D-15C8339E1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 (continued): Report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19A0E-8396-A29B-6574-88BAC1D7D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SRIS Full Scientific Report</a:t>
            </a:r>
          </a:p>
          <a:p>
            <a:pPr lvl="1"/>
            <a:r>
              <a:rPr lang="en-US" dirty="0"/>
              <a:t>Drafted by SRIS Program Manager</a:t>
            </a:r>
          </a:p>
          <a:p>
            <a:pPr lvl="1"/>
            <a:r>
              <a:rPr lang="en-US" dirty="0"/>
              <a:t>Based on:</a:t>
            </a:r>
          </a:p>
          <a:p>
            <a:pPr lvl="2"/>
            <a:r>
              <a:rPr lang="en-US" dirty="0"/>
              <a:t>Panel meeting discussion</a:t>
            </a:r>
          </a:p>
          <a:p>
            <a:pPr lvl="2"/>
            <a:r>
              <a:rPr lang="en-US" dirty="0"/>
              <a:t>Independent SME reviews</a:t>
            </a:r>
          </a:p>
          <a:p>
            <a:pPr lvl="1"/>
            <a:r>
              <a:rPr lang="en-US" dirty="0"/>
              <a:t>Reviewed by SRIS Scientific Lead</a:t>
            </a:r>
          </a:p>
          <a:p>
            <a:pPr lvl="1"/>
            <a:r>
              <a:rPr lang="en-US" dirty="0"/>
              <a:t>Approved and signed by all SME panelists</a:t>
            </a:r>
          </a:p>
          <a:p>
            <a:pPr lvl="1"/>
            <a:r>
              <a:rPr lang="en-US" dirty="0"/>
              <a:t>Maintained by AAFCO for recordkeeping</a:t>
            </a:r>
          </a:p>
          <a:p>
            <a:pPr lvl="2"/>
            <a:r>
              <a:rPr lang="en-US" dirty="0"/>
              <a:t>Not publicly released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62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A18420-55E5-D8B7-BD29-C6192F7CF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88F38-3E7C-85B4-B508-6F10E3FDE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 (continued): Report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D84E0-B552-CE4B-07DF-0B4738925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Recommendation Report</a:t>
            </a:r>
          </a:p>
          <a:p>
            <a:pPr lvl="1"/>
            <a:r>
              <a:rPr lang="en-US" dirty="0"/>
              <a:t>Executive summary reflecting panel conclusions</a:t>
            </a:r>
          </a:p>
          <a:p>
            <a:pPr lvl="1"/>
            <a:r>
              <a:rPr lang="en-US" dirty="0"/>
              <a:t>Drafted by SRIS Program Manager</a:t>
            </a:r>
          </a:p>
          <a:p>
            <a:pPr lvl="1"/>
            <a:r>
              <a:rPr lang="en-US" dirty="0"/>
              <a:t>Reviewed by SRIS Scientific Lead</a:t>
            </a:r>
          </a:p>
          <a:p>
            <a:pPr lvl="1"/>
            <a:r>
              <a:rPr lang="en-US" dirty="0"/>
              <a:t>Signed by SRIS representative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31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4B270-247F-DC77-5E21-7B6785D7E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E9DB0-71B2-2425-BB73-6619732D5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u="sng" dirty="0"/>
              <a:t>The Pre-Submission Process – Step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FDC67-8D80-E077-BA30-9BF13D802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Contact AAFCO: </a:t>
            </a:r>
            <a:r>
              <a:rPr lang="en-US" sz="4000" dirty="0">
                <a:hlinkClick r:id="rId2"/>
              </a:rPr>
              <a:t>definitions@aafco.org</a:t>
            </a:r>
            <a:r>
              <a:rPr lang="en-US" sz="4000" dirty="0"/>
              <a:t>  </a:t>
            </a:r>
          </a:p>
          <a:p>
            <a:pPr lvl="1"/>
            <a:r>
              <a:rPr lang="en-US" dirty="0"/>
              <a:t>Share the proposed ingredient, the intended use, and more.</a:t>
            </a:r>
          </a:p>
          <a:p>
            <a:r>
              <a:rPr lang="en-US" dirty="0"/>
              <a:t>AAFCO will evaluate the inquiry for applicability with SRIS.</a:t>
            </a:r>
          </a:p>
          <a:p>
            <a:pPr lvl="1"/>
            <a:r>
              <a:rPr lang="en-US" dirty="0"/>
              <a:t>AAFCO will either assign the ingredient to the appropriate investigator</a:t>
            </a:r>
          </a:p>
          <a:p>
            <a:pPr lvl="1"/>
            <a:r>
              <a:rPr lang="en-US" dirty="0"/>
              <a:t>Or direct the submitter to the most appropriate pathway (e.g., not applicable, handled under a different regulatory process, or already defined)</a:t>
            </a:r>
          </a:p>
          <a:p>
            <a:r>
              <a:rPr lang="en-US" dirty="0"/>
              <a:t>Note: if you reach out to AAFCO through another channel or contact K-State Olathe (KSO) directly, you will be referred to the email address above.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57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0F059-8531-0164-086F-E639D58D6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 (continued): Report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7E2A9-C751-C508-DDB1-7AA00B8F8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SRIS SME Panel Summary Letter</a:t>
            </a:r>
          </a:p>
          <a:p>
            <a:pPr lvl="1"/>
            <a:r>
              <a:rPr lang="en-US" dirty="0"/>
              <a:t>Plain-language summary of scientific evaluation</a:t>
            </a:r>
          </a:p>
          <a:p>
            <a:pPr lvl="1"/>
            <a:r>
              <a:rPr lang="en-US" dirty="0"/>
              <a:t>Signed by:</a:t>
            </a:r>
          </a:p>
          <a:p>
            <a:pPr lvl="2"/>
            <a:r>
              <a:rPr lang="en-US" dirty="0"/>
              <a:t>SRIS representative</a:t>
            </a:r>
          </a:p>
          <a:p>
            <a:pPr lvl="2"/>
            <a:r>
              <a:rPr lang="en-US" dirty="0"/>
              <a:t>Submitter’s authorized representative</a:t>
            </a:r>
          </a:p>
          <a:p>
            <a:pPr lvl="1"/>
            <a:r>
              <a:rPr lang="en-US" dirty="0"/>
              <a:t>Submitter indicates intent to:</a:t>
            </a:r>
          </a:p>
          <a:p>
            <a:pPr lvl="2"/>
            <a:r>
              <a:rPr lang="en-US" dirty="0"/>
              <a:t>Proceed to IDC, or</a:t>
            </a:r>
          </a:p>
          <a:p>
            <a:pPr lvl="2"/>
            <a:r>
              <a:rPr lang="en-US" dirty="0"/>
              <a:t>Withdraw submission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78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7753A-2D04-3D2D-2CEE-CD51E3C3B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Submitter Review &amp; Decision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25403-C849-D266-E7F0-D2B525C3D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SRIS Full Report and SME Panel Summary Letter provided to submitter</a:t>
            </a:r>
          </a:p>
          <a:p>
            <a:pPr lvl="1"/>
            <a:r>
              <a:rPr lang="en-US" dirty="0"/>
              <a:t>Submitter has 14 days to respond</a:t>
            </a:r>
          </a:p>
          <a:p>
            <a:r>
              <a:rPr lang="en-US" dirty="0"/>
              <a:t>Submitter Options</a:t>
            </a:r>
          </a:p>
          <a:p>
            <a:pPr lvl="1"/>
            <a:r>
              <a:rPr lang="en-US" dirty="0"/>
              <a:t>Sign acknowledgement and:</a:t>
            </a:r>
          </a:p>
          <a:p>
            <a:pPr lvl="2"/>
            <a:r>
              <a:rPr lang="en-US" dirty="0"/>
              <a:t>Proceed with submission to AAFCO IDC</a:t>
            </a:r>
          </a:p>
          <a:p>
            <a:pPr lvl="2"/>
            <a:r>
              <a:rPr lang="en-US" dirty="0"/>
              <a:t>OR withdraw prior to IDC notification</a:t>
            </a:r>
          </a:p>
          <a:p>
            <a:pPr lvl="1"/>
            <a:r>
              <a:rPr lang="en-US" dirty="0"/>
              <a:t>Report a justified conflict of interest</a:t>
            </a:r>
          </a:p>
          <a:p>
            <a:pPr lvl="2"/>
            <a:r>
              <a:rPr lang="en-US" dirty="0"/>
              <a:t>SRIS may consider repeating the review if warranted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39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7B4B9-0FBB-1185-2842-9BE905E16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8: Submission to IDC &amp; Record Archiving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6B215-5581-100B-8B57-018290ED9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Recommendation Report and Signed SME Summary Letter provided to AAFCO Investigator</a:t>
            </a:r>
          </a:p>
          <a:p>
            <a:r>
              <a:rPr lang="en-US" dirty="0"/>
              <a:t>Materials submitted to IDC </a:t>
            </a:r>
          </a:p>
          <a:p>
            <a:pPr lvl="1"/>
            <a:r>
              <a:rPr lang="en-US" dirty="0"/>
              <a:t>Considered at the next IDC meeting</a:t>
            </a:r>
          </a:p>
          <a:p>
            <a:pPr lvl="1"/>
            <a:r>
              <a:rPr lang="en-US" dirty="0"/>
              <a:t>Allowing time for public comment </a:t>
            </a:r>
          </a:p>
          <a:p>
            <a:r>
              <a:rPr lang="en-US" dirty="0"/>
              <a:t>Record Retention</a:t>
            </a:r>
          </a:p>
          <a:p>
            <a:pPr lvl="1"/>
            <a:r>
              <a:rPr lang="en-US" dirty="0"/>
              <a:t>Upon conclusion of review:</a:t>
            </a:r>
          </a:p>
          <a:p>
            <a:pPr lvl="2"/>
            <a:r>
              <a:rPr lang="en-US" dirty="0"/>
              <a:t>All materials archived in AAFCO records</a:t>
            </a:r>
          </a:p>
          <a:p>
            <a:pPr lvl="2"/>
            <a:r>
              <a:rPr lang="en-US" dirty="0"/>
              <a:t>Applies whether recommendation proceeds or is withdrawn</a:t>
            </a:r>
          </a:p>
          <a:p>
            <a:pPr lvl="1"/>
            <a:r>
              <a:rPr lang="en-US" dirty="0"/>
              <a:t>Records may be requested by state regulators if questions arise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03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CE862-9932-B4A7-A025-281411817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9. What happens after the expert panel recommends acceptance?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CFB21-0EA4-4DBB-AFEE-81CF74A49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Investigator reviews the panel’s recommendation. </a:t>
            </a:r>
            <a:r>
              <a:rPr lang="en-US" i="1" dirty="0"/>
              <a:t>Any adjustments needed?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Questions that investigator has should be answered at this time.   </a:t>
            </a:r>
            <a:r>
              <a:rPr lang="en-US" i="1" dirty="0"/>
              <a:t>Common name? Does the definition make sense, and does it look appropriate for an AAFCO definition?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Investigator finalizes the investigator report and submits it to the IDC Chairs by the meeting agenda deadline.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97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0D62C-D593-8535-47E2-ABE5D7B00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10. Ingredient Definition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B9A8A-4D1D-46D3-6767-4FB65033B3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Will have a motion to accept the new or modified definition as official. </a:t>
            </a:r>
          </a:p>
          <a:p>
            <a:endParaRPr lang="en-US" dirty="0"/>
          </a:p>
          <a:p>
            <a:r>
              <a:rPr lang="en-US" dirty="0"/>
              <a:t> Discussion- time for any questions or concerns from the committee and other stakeholders.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0EAEB9-2534-4525-C296-C790D77D5E6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Vote by the committee members.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Once meeting minutes are finalized, the committee actions are passed to the Board of Directors for acceptance. </a:t>
            </a:r>
          </a:p>
        </p:txBody>
      </p:sp>
    </p:spTree>
    <p:extLst>
      <p:ext uri="{BB962C8B-B14F-4D97-AF65-F5344CB8AC3E}">
        <p14:creationId xmlns:p14="http://schemas.microsoft.com/office/powerpoint/2010/main" val="108249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1DF4A-1BFC-E6D7-4996-9BB1CC445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11. Association Membership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F1C1B-65B6-4FAE-DCD9-BF0724185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BOD recommendations for new definitions get passed to membership through the business meeting.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Membership votes -  Majority rules.   In a close vote, we must count the votes. Each voter (1 from each participating state and federal agency) will answer to the roll call and log their vote. </a:t>
            </a:r>
          </a:p>
        </p:txBody>
      </p:sp>
    </p:spTree>
    <p:extLst>
      <p:ext uri="{BB962C8B-B14F-4D97-AF65-F5344CB8AC3E}">
        <p14:creationId xmlns:p14="http://schemas.microsoft.com/office/powerpoint/2010/main" val="386378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ECCF4-1B3E-3B9D-51CC-E3C78C22E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869002" cy="1320800"/>
          </a:xfrm>
        </p:spPr>
        <p:txBody>
          <a:bodyPr/>
          <a:lstStyle/>
          <a:p>
            <a:r>
              <a:rPr lang="en-US" dirty="0"/>
              <a:t>Step 12. Official Publication  (The End!)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DA3EA-D79A-D65E-4020-C3D6763FB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Investigator ensures the newly passed definitions are correctly added to the updated Chapter 6 in the OP.</a:t>
            </a:r>
          </a:p>
          <a:p>
            <a:endParaRPr lang="en-US" dirty="0"/>
          </a:p>
          <a:p>
            <a:r>
              <a:rPr lang="en-US" dirty="0"/>
              <a:t>If anything is replaced/deleted, the investigator of that section is responsible to ensure the edits are correct. </a:t>
            </a:r>
          </a:p>
          <a:p>
            <a:endParaRPr lang="en-US" dirty="0"/>
          </a:p>
          <a:p>
            <a:r>
              <a:rPr lang="en-US" dirty="0"/>
              <a:t>When the association management firm requests the investigators review the edits to chapter 6, each investigator must review their section and ensure all changes have been made. </a:t>
            </a:r>
          </a:p>
        </p:txBody>
      </p:sp>
    </p:spTree>
    <p:extLst>
      <p:ext uri="{BB962C8B-B14F-4D97-AF65-F5344CB8AC3E}">
        <p14:creationId xmlns:p14="http://schemas.microsoft.com/office/powerpoint/2010/main" val="172216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115C6-5E82-D3E8-0030-2CDFD1D86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Panel Discussion and Questions</a:t>
            </a:r>
          </a:p>
        </p:txBody>
      </p:sp>
      <p:pic>
        <p:nvPicPr>
          <p:cNvPr id="4" name="Content Placeholder 3" descr="A close-up of food&#10;&#10;AI-generated content may be incorrect.">
            <a:extLst>
              <a:ext uri="{FF2B5EF4-FFF2-40B4-BE49-F238E27FC236}">
                <a16:creationId xmlns:a16="http://schemas.microsoft.com/office/drawing/2014/main" id="{CDB5C158-6E0A-134E-5B52-3DA0EE3704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0" r="13472" b="1"/>
          <a:stretch>
            <a:fillRect/>
          </a:stretch>
        </p:blipFill>
        <p:spPr>
          <a:xfrm>
            <a:off x="1231305" y="2160588"/>
            <a:ext cx="7489428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3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347B8-7C25-A951-1022-CF1EA0F28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609600"/>
            <a:ext cx="8976500" cy="1320800"/>
          </a:xfrm>
        </p:spPr>
        <p:txBody>
          <a:bodyPr/>
          <a:lstStyle/>
          <a:p>
            <a:r>
              <a:rPr lang="en-US" u="sng" dirty="0"/>
              <a:t>The Pre-Submission Process – Step 2a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4CAFF-7C82-289B-53E3-F2BBAD148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/>
          <a:lstStyle/>
          <a:p>
            <a:r>
              <a:rPr lang="en-US" dirty="0"/>
              <a:t>Work with the appropriate AAFCO Investigator</a:t>
            </a:r>
          </a:p>
          <a:p>
            <a:pPr lvl="1"/>
            <a:r>
              <a:rPr lang="en-US" dirty="0"/>
              <a:t>Cursory review of the material, the intended use, and relevant data needed for a submission</a:t>
            </a:r>
          </a:p>
          <a:p>
            <a:r>
              <a:rPr lang="en-US" dirty="0"/>
              <a:t>If applicable, the investigator will notify the SRIS Program Manager of the intent to submit and what the applicable package level should be.</a:t>
            </a:r>
          </a:p>
          <a:p>
            <a:r>
              <a:rPr lang="en-US" dirty="0"/>
              <a:t>The submitter may also request a pre-consultation meeting with the KSO SRIS Representative at this time.</a:t>
            </a:r>
          </a:p>
        </p:txBody>
      </p:sp>
    </p:spTree>
    <p:extLst>
      <p:ext uri="{BB962C8B-B14F-4D97-AF65-F5344CB8AC3E}">
        <p14:creationId xmlns:p14="http://schemas.microsoft.com/office/powerpoint/2010/main" val="426558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9E51C8C-C264-8A0A-6E7C-0EFF714C6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998294" cy="1320800"/>
          </a:xfrm>
        </p:spPr>
        <p:txBody>
          <a:bodyPr/>
          <a:lstStyle/>
          <a:p>
            <a:r>
              <a:rPr lang="en-US" u="sng" dirty="0"/>
              <a:t>The Pre-Submission Process – Step 2b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7647B-2056-DD55-DF28-B4C543FD1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SRIS Program Manager will provide the submitter with a proposed cost estimate for the review.</a:t>
            </a:r>
          </a:p>
          <a:p>
            <a:r>
              <a:rPr lang="en-US" dirty="0"/>
              <a:t>The proposed invoice will include:</a:t>
            </a:r>
          </a:p>
          <a:p>
            <a:pPr lvl="1"/>
            <a:r>
              <a:rPr lang="en-US" dirty="0"/>
              <a:t>The estimated cost of the review</a:t>
            </a:r>
          </a:p>
          <a:p>
            <a:pPr lvl="1"/>
            <a:r>
              <a:rPr lang="en-US" dirty="0"/>
              <a:t>An </a:t>
            </a:r>
            <a:r>
              <a:rPr lang="en-US" i="1" dirty="0"/>
              <a:t>intent to submit/intent to cancel</a:t>
            </a:r>
            <a:r>
              <a:rPr lang="en-US" dirty="0"/>
              <a:t> selection line, and</a:t>
            </a:r>
          </a:p>
          <a:p>
            <a:pPr lvl="1"/>
            <a:r>
              <a:rPr lang="en-US" dirty="0"/>
              <a:t>A signature line for authorization</a:t>
            </a:r>
          </a:p>
          <a:p>
            <a:r>
              <a:rPr lang="en-US" dirty="0"/>
              <a:t>The submitter 14 days to review the proposed cost and indicate their intent to submit a full dossier</a:t>
            </a:r>
          </a:p>
          <a:p>
            <a:r>
              <a:rPr lang="en-US" dirty="0"/>
              <a:t>Needed: Signature from Submitter’s authorized representative accepting the proposed cost and intent to submit.</a:t>
            </a:r>
          </a:p>
        </p:txBody>
      </p:sp>
    </p:spTree>
    <p:extLst>
      <p:ext uri="{BB962C8B-B14F-4D97-AF65-F5344CB8AC3E}">
        <p14:creationId xmlns:p14="http://schemas.microsoft.com/office/powerpoint/2010/main" val="20557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E5994-91D7-7432-8A5E-E99E78D8B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0D1908C-472C-C87C-03BB-E075CBC6D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998294" cy="1320800"/>
          </a:xfrm>
        </p:spPr>
        <p:txBody>
          <a:bodyPr/>
          <a:lstStyle/>
          <a:p>
            <a:r>
              <a:rPr lang="en-US" u="sng" dirty="0"/>
              <a:t>The Pre-Submission Process – Step 2b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B3048-F30B-1336-4071-30FAA6E78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20457"/>
            <a:ext cx="8596668" cy="4976036"/>
          </a:xfrm>
        </p:spPr>
        <p:txBody>
          <a:bodyPr>
            <a:normAutofit fontScale="70000" lnSpcReduction="20000"/>
          </a:bodyPr>
          <a:lstStyle/>
          <a:p>
            <a:r>
              <a:rPr lang="en-US" sz="5100" b="1" i="1" dirty="0"/>
              <a:t>Note</a:t>
            </a:r>
            <a:r>
              <a:rPr lang="en-US" sz="5100" i="1" dirty="0"/>
              <a:t> </a:t>
            </a:r>
            <a:endParaRPr lang="en-US" sz="5100" dirty="0"/>
          </a:p>
          <a:p>
            <a:pPr lvl="0"/>
            <a:r>
              <a:rPr lang="en-US" dirty="0"/>
              <a:t>Acceptance of the proposed cost represents intent to submit a full dossier and does not initiate the SRIS review.</a:t>
            </a:r>
          </a:p>
          <a:p>
            <a:pPr lvl="0"/>
            <a:r>
              <a:rPr lang="en-US" dirty="0"/>
              <a:t>Upon acceptance of the proposed cost, the submitter must:</a:t>
            </a:r>
          </a:p>
          <a:p>
            <a:pPr lvl="1"/>
            <a:r>
              <a:rPr lang="en-US" dirty="0"/>
              <a:t>confirm that a complete submission will be provided within (8) months, and</a:t>
            </a:r>
          </a:p>
          <a:p>
            <a:pPr lvl="1"/>
            <a:r>
              <a:rPr lang="en-US" dirty="0"/>
              <a:t>provide an approximate month for dossier submission. </a:t>
            </a:r>
          </a:p>
          <a:p>
            <a:pPr lvl="0"/>
            <a:r>
              <a:rPr lang="en-US" dirty="0"/>
              <a:t>The proposed cost estimate remains valid for 8 months from issuance, after which it may be revised.</a:t>
            </a:r>
          </a:p>
          <a:p>
            <a:pPr lvl="0"/>
            <a:r>
              <a:rPr lang="en-US" dirty="0"/>
              <a:t>SRIS will not convene an SME panel until:</a:t>
            </a:r>
          </a:p>
          <a:p>
            <a:pPr lvl="1"/>
            <a:r>
              <a:rPr lang="en-US" dirty="0"/>
              <a:t>a firm anticipated submission date is confirmed, and</a:t>
            </a:r>
          </a:p>
          <a:p>
            <a:pPr lvl="1"/>
            <a:r>
              <a:rPr lang="en-US" dirty="0"/>
              <a:t>SRIS is notified at </a:t>
            </a:r>
            <a:r>
              <a:rPr lang="en-US" b="1" dirty="0"/>
              <a:t>least 30 days prior</a:t>
            </a:r>
            <a:r>
              <a:rPr lang="en-US" dirty="0"/>
              <a:t> to submission.</a:t>
            </a:r>
          </a:p>
          <a:p>
            <a:pPr lvl="0"/>
            <a:r>
              <a:rPr lang="en-US" dirty="0"/>
              <a:t>Failure to meet the stated notification or submission timeline may result in:</a:t>
            </a:r>
          </a:p>
          <a:p>
            <a:pPr lvl="1"/>
            <a:r>
              <a:rPr lang="en-US" dirty="0"/>
              <a:t>delays to the projected review timeline, and</a:t>
            </a:r>
          </a:p>
          <a:p>
            <a:pPr lvl="1"/>
            <a:r>
              <a:rPr lang="en-US" dirty="0"/>
              <a:t>the need to reassess cost estimates.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08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07040E2F-AA81-2E2E-9A18-DF9B7C6088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6197" y="-439827"/>
            <a:ext cx="5752971" cy="7445021"/>
          </a:xfrm>
        </p:spPr>
      </p:pic>
    </p:spTree>
    <p:extLst>
      <p:ext uri="{BB962C8B-B14F-4D97-AF65-F5344CB8AC3E}">
        <p14:creationId xmlns:p14="http://schemas.microsoft.com/office/powerpoint/2010/main" val="364304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C009211-DB59-4B9B-347D-C21A6B34A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The Pre-Submission Process – Step 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07234-C3A2-B7A3-FFDE-4D34C5A9C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r>
              <a:rPr lang="en-US" dirty="0"/>
              <a:t>Submitter completes ingredient submission package</a:t>
            </a:r>
          </a:p>
          <a:p>
            <a:r>
              <a:rPr lang="en-US" dirty="0"/>
              <a:t>Materials submitted for review</a:t>
            </a:r>
          </a:p>
          <a:p>
            <a:pPr lvl="1"/>
            <a:r>
              <a:rPr lang="en-US" dirty="0"/>
              <a:t>Submitter presents ingredient submission to the SRIS Program via a secure submission site provided by AAFCO. </a:t>
            </a:r>
          </a:p>
        </p:txBody>
      </p:sp>
    </p:spTree>
    <p:extLst>
      <p:ext uri="{BB962C8B-B14F-4D97-AF65-F5344CB8AC3E}">
        <p14:creationId xmlns:p14="http://schemas.microsoft.com/office/powerpoint/2010/main" val="412433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6D409-0A77-29E4-D023-D9C7855AE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3373"/>
          </a:xfrm>
        </p:spPr>
        <p:txBody>
          <a:bodyPr>
            <a:noAutofit/>
          </a:bodyPr>
          <a:lstStyle/>
          <a:p>
            <a:r>
              <a:rPr lang="en-US" dirty="0"/>
              <a:t>SRIS Process Flow (Steps 1-3)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03DC6D1-A85C-B100-A8BB-CB3848A035F5}"/>
              </a:ext>
            </a:extLst>
          </p:cNvPr>
          <p:cNvSpPr/>
          <p:nvPr/>
        </p:nvSpPr>
        <p:spPr>
          <a:xfrm>
            <a:off x="894298" y="4709029"/>
            <a:ext cx="1192725" cy="8793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Sorry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7ACACAB-5736-FCBB-8B7C-E8EBA939AD6A}"/>
              </a:ext>
            </a:extLst>
          </p:cNvPr>
          <p:cNvSpPr/>
          <p:nvPr/>
        </p:nvSpPr>
        <p:spPr>
          <a:xfrm>
            <a:off x="123825" y="1951568"/>
            <a:ext cx="2863924" cy="18509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Definitions@aafco.org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2C3BA6C-2BE9-5854-330A-4FF1AFBA8950}"/>
              </a:ext>
            </a:extLst>
          </p:cNvPr>
          <p:cNvSpPr/>
          <p:nvPr/>
        </p:nvSpPr>
        <p:spPr>
          <a:xfrm>
            <a:off x="3085816" y="2425700"/>
            <a:ext cx="654156" cy="5461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Yes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F7B456F-8CEE-284B-9D92-F29D21F60C68}"/>
              </a:ext>
            </a:extLst>
          </p:cNvPr>
          <p:cNvSpPr/>
          <p:nvPr/>
        </p:nvSpPr>
        <p:spPr>
          <a:xfrm>
            <a:off x="3880595" y="1948917"/>
            <a:ext cx="1885950" cy="18536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Assigned to Investigator &amp; Pre-Consultation Meeting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D441FE8-59A0-232D-45B8-87A8F1F9D67D}"/>
              </a:ext>
            </a:extLst>
          </p:cNvPr>
          <p:cNvSpPr/>
          <p:nvPr/>
        </p:nvSpPr>
        <p:spPr>
          <a:xfrm>
            <a:off x="6608477" y="1948917"/>
            <a:ext cx="1885950" cy="18536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Cost Proposal Provided to Submitter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72A2F3-10C1-29B2-0109-79B4A0C42F36}"/>
              </a:ext>
            </a:extLst>
          </p:cNvPr>
          <p:cNvSpPr/>
          <p:nvPr/>
        </p:nvSpPr>
        <p:spPr>
          <a:xfrm>
            <a:off x="9411750" y="1948917"/>
            <a:ext cx="1885950" cy="18536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Materials Submitted to AAFCO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66871E11-46D9-5EFD-73D2-FDFB758A9691}"/>
              </a:ext>
            </a:extLst>
          </p:cNvPr>
          <p:cNvSpPr/>
          <p:nvPr/>
        </p:nvSpPr>
        <p:spPr>
          <a:xfrm rot="5400000">
            <a:off x="1163584" y="3982742"/>
            <a:ext cx="654155" cy="54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No</a:t>
            </a:r>
          </a:p>
        </p:txBody>
      </p:sp>
      <p:sp>
        <p:nvSpPr>
          <p:cNvPr id="16" name="Arrow: Right 5">
            <a:extLst>
              <a:ext uri="{FF2B5EF4-FFF2-40B4-BE49-F238E27FC236}">
                <a16:creationId xmlns:a16="http://schemas.microsoft.com/office/drawing/2014/main" id="{B3FF59AC-A9AE-8EC9-DBD6-FB41C587279F}"/>
              </a:ext>
            </a:extLst>
          </p:cNvPr>
          <p:cNvSpPr/>
          <p:nvPr/>
        </p:nvSpPr>
        <p:spPr>
          <a:xfrm>
            <a:off x="5841916" y="2457197"/>
            <a:ext cx="654156" cy="5461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Yes</a:t>
            </a:r>
          </a:p>
        </p:txBody>
      </p:sp>
      <p:sp>
        <p:nvSpPr>
          <p:cNvPr id="17" name="Arrow: Right 5">
            <a:extLst>
              <a:ext uri="{FF2B5EF4-FFF2-40B4-BE49-F238E27FC236}">
                <a16:creationId xmlns:a16="http://schemas.microsoft.com/office/drawing/2014/main" id="{77BE1023-ED4D-6B9A-E31F-F7B7163249FF}"/>
              </a:ext>
            </a:extLst>
          </p:cNvPr>
          <p:cNvSpPr/>
          <p:nvPr/>
        </p:nvSpPr>
        <p:spPr>
          <a:xfrm>
            <a:off x="8606832" y="2478786"/>
            <a:ext cx="654156" cy="5461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Yes</a:t>
            </a:r>
          </a:p>
        </p:txBody>
      </p:sp>
      <p:sp>
        <p:nvSpPr>
          <p:cNvPr id="18" name="Arrow: Right 10">
            <a:extLst>
              <a:ext uri="{FF2B5EF4-FFF2-40B4-BE49-F238E27FC236}">
                <a16:creationId xmlns:a16="http://schemas.microsoft.com/office/drawing/2014/main" id="{93C9E1CC-C092-80C1-E28D-1A2058028D12}"/>
              </a:ext>
            </a:extLst>
          </p:cNvPr>
          <p:cNvSpPr/>
          <p:nvPr/>
        </p:nvSpPr>
        <p:spPr>
          <a:xfrm rot="5400000">
            <a:off x="7224374" y="3982742"/>
            <a:ext cx="654155" cy="546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No</a:t>
            </a:r>
          </a:p>
        </p:txBody>
      </p:sp>
      <p:sp>
        <p:nvSpPr>
          <p:cNvPr id="19" name="Rectangle: Rounded Corners 3">
            <a:extLst>
              <a:ext uri="{FF2B5EF4-FFF2-40B4-BE49-F238E27FC236}">
                <a16:creationId xmlns:a16="http://schemas.microsoft.com/office/drawing/2014/main" id="{FB2AA2AD-D8D1-18A5-194D-90375A2A5D83}"/>
              </a:ext>
            </a:extLst>
          </p:cNvPr>
          <p:cNvSpPr/>
          <p:nvPr/>
        </p:nvSpPr>
        <p:spPr>
          <a:xfrm>
            <a:off x="6955088" y="4709028"/>
            <a:ext cx="1192725" cy="8793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Sorry</a:t>
            </a:r>
          </a:p>
        </p:txBody>
      </p:sp>
    </p:spTree>
    <p:extLst>
      <p:ext uri="{BB962C8B-B14F-4D97-AF65-F5344CB8AC3E}">
        <p14:creationId xmlns:p14="http://schemas.microsoft.com/office/powerpoint/2010/main" val="93900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733A5-5BEC-11D9-8C51-7054DAC08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Submission of Materials to SRIS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12CCE-AB74-8EB7-4B0F-9CD411BFA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56939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Submitter uploads ingredient submission via AAFCO secure submission site</a:t>
            </a:r>
          </a:p>
          <a:p>
            <a:pPr lvl="1"/>
            <a:r>
              <a:rPr lang="en-US" dirty="0"/>
              <a:t>Submission routed to SRIS Program </a:t>
            </a:r>
          </a:p>
          <a:p>
            <a:pPr lvl="1"/>
            <a:r>
              <a:rPr lang="en-US" dirty="0"/>
              <a:t>Initial Completeness Review</a:t>
            </a:r>
          </a:p>
          <a:p>
            <a:r>
              <a:rPr lang="en-US" dirty="0"/>
              <a:t>Conducted jointly by:</a:t>
            </a:r>
          </a:p>
          <a:p>
            <a:pPr lvl="1"/>
            <a:r>
              <a:rPr lang="en-US" dirty="0"/>
              <a:t>AAFCO Investigator</a:t>
            </a:r>
          </a:p>
          <a:p>
            <a:pPr lvl="1"/>
            <a:r>
              <a:rPr lang="en-US" dirty="0"/>
              <a:t>SRIS Program Manager and/or SRIS Scientific Lead</a:t>
            </a:r>
          </a:p>
          <a:p>
            <a:r>
              <a:rPr lang="en-US" dirty="0"/>
              <a:t>Focus:</a:t>
            </a:r>
          </a:p>
          <a:p>
            <a:pPr lvl="1"/>
            <a:r>
              <a:rPr lang="en-US" dirty="0"/>
              <a:t>Required sections present</a:t>
            </a:r>
          </a:p>
          <a:p>
            <a:pPr lvl="1"/>
            <a:r>
              <a:rPr lang="en-US" dirty="0"/>
              <a:t>Materials organized and reviewable</a:t>
            </a:r>
          </a:p>
          <a:p>
            <a:r>
              <a:rPr lang="en-US" dirty="0"/>
              <a:t>Outcome:</a:t>
            </a:r>
          </a:p>
          <a:p>
            <a:pPr lvl="1"/>
            <a:r>
              <a:rPr lang="en-US" dirty="0"/>
              <a:t>Submission accepted for SRIS processing</a:t>
            </a:r>
          </a:p>
          <a:p>
            <a:pPr lvl="1"/>
            <a:r>
              <a:rPr lang="en-US" dirty="0"/>
              <a:t>OR submitter contacted if deficiencies are identified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Facet">
  <a:themeElements>
    <a:clrScheme name="Custom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F95DB"/>
      </a:accent1>
      <a:accent2>
        <a:srgbClr val="7030A0"/>
      </a:accent2>
      <a:accent3>
        <a:srgbClr val="E6B91E"/>
      </a:accent3>
      <a:accent4>
        <a:srgbClr val="DB7653"/>
      </a:accent4>
      <a:accent5>
        <a:srgbClr val="C42F1A"/>
      </a:accent5>
      <a:accent6>
        <a:srgbClr val="1E5393"/>
      </a:accent6>
      <a:hlink>
        <a:srgbClr val="99CA3C"/>
      </a:hlink>
      <a:folHlink>
        <a:srgbClr val="B9D181"/>
      </a:folHlink>
    </a:clrScheme>
    <a:fontScheme name="Custom 1">
      <a:majorFont>
        <a:latin typeface="Poppins"/>
        <a:ea typeface=""/>
        <a:cs typeface=""/>
      </a:majorFont>
      <a:minorFont>
        <a:latin typeface="Interr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</TotalTime>
  <Words>1496</Words>
  <Application>Microsoft Macintosh PowerPoint</Application>
  <PresentationFormat>Widescreen</PresentationFormat>
  <Paragraphs>205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Aptos</vt:lpstr>
      <vt:lpstr>Arial</vt:lpstr>
      <vt:lpstr>Interr</vt:lpstr>
      <vt:lpstr>Poppins</vt:lpstr>
      <vt:lpstr>Wingdings 3</vt:lpstr>
      <vt:lpstr>Facet</vt:lpstr>
      <vt:lpstr>PowerPoint Presentation</vt:lpstr>
      <vt:lpstr>The Pre-Submission Process – Step 1</vt:lpstr>
      <vt:lpstr>The Pre-Submission Process – Step 2a</vt:lpstr>
      <vt:lpstr>The Pre-Submission Process – Step 2b</vt:lpstr>
      <vt:lpstr>The Pre-Submission Process – Step 2b</vt:lpstr>
      <vt:lpstr>PowerPoint Presentation</vt:lpstr>
      <vt:lpstr>The Pre-Submission Process – Step 3</vt:lpstr>
      <vt:lpstr>SRIS Process Flow (Steps 1-3)</vt:lpstr>
      <vt:lpstr>Step 3: Submission of Materials to SRIS</vt:lpstr>
      <vt:lpstr>Step 4: SME Panel Identification</vt:lpstr>
      <vt:lpstr>Who are the SRIS reviewers?</vt:lpstr>
      <vt:lpstr>Step 5: Invoicing &amp; Authorization to Proceed</vt:lpstr>
      <vt:lpstr>Step 6: Initiation of Scientific Review (90-Day Review Clock)</vt:lpstr>
      <vt:lpstr>Step 6 (continued): Preliminary SME Review &amp; Stop Clocks</vt:lpstr>
      <vt:lpstr>Step 6 (continued): Independent Reviews &amp; Panel Discussion</vt:lpstr>
      <vt:lpstr>Step 6 (continued): Independent Reviews &amp; Panel Discussion</vt:lpstr>
      <vt:lpstr>Step 7 - Scientific Review Process Target 90 d </vt:lpstr>
      <vt:lpstr>Step 6 (continued): Report Development</vt:lpstr>
      <vt:lpstr>Step 6 (continued): Report Development</vt:lpstr>
      <vt:lpstr>Step 6 (continued): Report Development</vt:lpstr>
      <vt:lpstr>Submitter Review &amp; Decision</vt:lpstr>
      <vt:lpstr>Step 8: Submission to IDC &amp; Record Archiving</vt:lpstr>
      <vt:lpstr>Step 9. What happens after the expert panel recommends acceptance?</vt:lpstr>
      <vt:lpstr>Step 10. Ingredient Definition Committee</vt:lpstr>
      <vt:lpstr>Step 11. Association Membership </vt:lpstr>
      <vt:lpstr>Step 12. Official Publication  (The End!) </vt:lpstr>
      <vt:lpstr>Panel Discussion and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Garret Ashabranner</dc:creator>
  <cp:lastModifiedBy>Austin Therrell</cp:lastModifiedBy>
  <cp:revision>2</cp:revision>
  <dcterms:created xsi:type="dcterms:W3CDTF">2025-11-20T19:05:37Z</dcterms:created>
  <dcterms:modified xsi:type="dcterms:W3CDTF">2026-01-14T18:34:46Z</dcterms:modified>
</cp:coreProperties>
</file>